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58" r:id="rId5"/>
    <p:sldId id="260" r:id="rId6"/>
    <p:sldId id="266" r:id="rId7"/>
    <p:sldId id="261" r:id="rId8"/>
    <p:sldId id="265" r:id="rId9"/>
    <p:sldId id="262" r:id="rId10"/>
    <p:sldId id="264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A2AD5-D487-471D-8DA8-9ED371A737A1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361D8-C6BB-4B00-85B9-FDFD6A0C24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894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61D8-C6BB-4B00-85B9-FDFD6A0C242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361D8-C6BB-4B00-85B9-FDFD6A0C242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28E1-1B85-49B9-9F92-6F8A3FFE83B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8E5CC-5758-4FC6-A415-4AD8F61C0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2606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Сергеевич Пушкин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(26 мая [6 июня] 1799, Москва — 29 января [10 февраля] 1837, Санкт-Петербург) 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204864"/>
            <a:ext cx="6500858" cy="1815882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 работал над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романом «Евгений Онегин»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свыше восьми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лет, с 1823-1831.</a:t>
            </a: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 над ним Пушкин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назвал подвигом.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4869160"/>
            <a:ext cx="8643998" cy="861774"/>
          </a:xfrm>
          <a:prstGeom prst="rect">
            <a:avLst/>
          </a:prstGeom>
          <a:solidFill>
            <a:srgbClr val="FFFFFF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Евгений Онегин – венец творчества Пушкина</a:t>
            </a:r>
          </a:p>
          <a:p>
            <a:endParaRPr lang="ru-RU" dirty="0"/>
          </a:p>
        </p:txBody>
      </p:sp>
      <p:pic>
        <p:nvPicPr>
          <p:cNvPr id="7" name="Рисунок 6" descr="pushkin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3" y="0"/>
            <a:ext cx="1763688" cy="2996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4525963"/>
          </a:xfrm>
          <a:solidFill>
            <a:srgbClr val="FFFFFF">
              <a:alpha val="38000"/>
            </a:srgbClr>
          </a:solidFill>
        </p:spPr>
        <p:txBody>
          <a:bodyPr/>
          <a:lstStyle/>
          <a:p>
            <a:pPr>
              <a:buNone/>
            </a:pPr>
            <a:r>
              <a:rPr lang="ru-RU" b="1" dirty="0" smtClean="0"/>
              <a:t>    Евгений Онегин –Представитель определённой эпохи – 1810г., определённой сословной группы – петербургского светского дворянства, определённого образа жизни, когда требовалось придумывать себе занятия и развлечения, чтобы убить всепоглощающую скуку</a:t>
            </a:r>
          </a:p>
          <a:p>
            <a:endParaRPr lang="ru-RU" b="1" dirty="0"/>
          </a:p>
        </p:txBody>
      </p:sp>
      <p:pic>
        <p:nvPicPr>
          <p:cNvPr id="4" name="Picture 17" descr="47748440_0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652120" y="3140968"/>
            <a:ext cx="3491880" cy="3717032"/>
          </a:xfrm>
          <a:prstGeom prst="rect">
            <a:avLst/>
          </a:prstGeom>
          <a:noFill/>
        </p:spPr>
      </p:pic>
      <p:pic>
        <p:nvPicPr>
          <p:cNvPr id="5" name="Picture 15" descr="14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4149081"/>
            <a:ext cx="3059832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0072" y="0"/>
            <a:ext cx="3923928" cy="6858000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>
              <a:buFont typeface="Arial" pitchFamily="34" charset="0"/>
              <a:buNone/>
            </a:pPr>
            <a:r>
              <a:rPr lang="ru-RU" b="1" dirty="0"/>
              <a:t>      </a:t>
            </a:r>
            <a:r>
              <a:rPr lang="ru-RU" b="1" dirty="0">
                <a:solidFill>
                  <a:srgbClr val="FF0000"/>
                </a:solidFill>
              </a:rPr>
              <a:t>Главный герой</a:t>
            </a:r>
            <a:r>
              <a:rPr lang="ru-RU" b="1" dirty="0"/>
              <a:t>, по имени которого и назван роман, — </a:t>
            </a:r>
            <a:r>
              <a:rPr lang="ru-RU" b="1" dirty="0">
                <a:solidFill>
                  <a:srgbClr val="FF0000"/>
                </a:solidFill>
              </a:rPr>
              <a:t>Евгений Онегин</a:t>
            </a:r>
            <a:r>
              <a:rPr lang="ru-RU" b="1" dirty="0"/>
              <a:t>. Это </a:t>
            </a:r>
            <a:r>
              <a:rPr lang="ru-RU" b="1" dirty="0">
                <a:solidFill>
                  <a:srgbClr val="FF0000"/>
                </a:solidFill>
              </a:rPr>
              <a:t>молодой</a:t>
            </a:r>
            <a:r>
              <a:rPr lang="ru-RU" b="1" dirty="0"/>
              <a:t> столичный </a:t>
            </a:r>
            <a:r>
              <a:rPr lang="ru-RU" b="1" dirty="0">
                <a:solidFill>
                  <a:srgbClr val="FF0000"/>
                </a:solidFill>
              </a:rPr>
              <a:t>аристократ</a:t>
            </a:r>
            <a:r>
              <a:rPr lang="ru-RU" b="1" dirty="0"/>
              <a:t>, получивший типичное светское воспитание. Онегин </a:t>
            </a:r>
            <a:r>
              <a:rPr lang="ru-RU" b="1" dirty="0">
                <a:solidFill>
                  <a:srgbClr val="FF0000"/>
                </a:solidFill>
              </a:rPr>
              <a:t>родился в богатой, но разорившейся дворянской семье</a:t>
            </a:r>
            <a:r>
              <a:rPr lang="ru-RU" b="1" dirty="0"/>
              <a:t>. Его </a:t>
            </a:r>
            <a:r>
              <a:rPr lang="ru-RU" b="1" dirty="0">
                <a:solidFill>
                  <a:srgbClr val="FF0000"/>
                </a:solidFill>
              </a:rPr>
              <a:t>детство прошло в отрыве от всего русского, национального</a:t>
            </a:r>
            <a:r>
              <a:rPr lang="ru-RU" b="1" dirty="0"/>
              <a:t>. Его воспитывал француз-гувернер, который,</a:t>
            </a:r>
          </a:p>
          <a:p>
            <a:pPr>
              <a:buFont typeface="Arial" pitchFamily="34" charset="0"/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i="1" dirty="0" smtClean="0"/>
              <a:t>...</a:t>
            </a:r>
            <a:r>
              <a:rPr lang="ru-RU" b="1" i="1" dirty="0"/>
              <a:t>чтоб не измучилось дитя,</a:t>
            </a:r>
            <a:br>
              <a:rPr lang="ru-RU" b="1" i="1" dirty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Учил его всему шутя,</a:t>
            </a:r>
            <a:br>
              <a:rPr lang="ru-RU" b="1" i="1" dirty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Не докучал моралью строгой,</a:t>
            </a:r>
            <a:br>
              <a:rPr lang="ru-RU" b="1" i="1" dirty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Слегка за шалости бранил</a:t>
            </a:r>
            <a:br>
              <a:rPr lang="ru-RU" b="1" i="1" dirty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И в Летний сад гулять </a:t>
            </a:r>
            <a:r>
              <a:rPr lang="ru-RU" b="1" i="1" dirty="0" smtClean="0"/>
              <a:t>водил.”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r>
              <a:rPr lang="ru-RU" b="1" dirty="0"/>
              <a:t>       </a:t>
            </a:r>
            <a:r>
              <a:rPr lang="ru-RU" b="1" dirty="0">
                <a:solidFill>
                  <a:srgbClr val="FF0000"/>
                </a:solidFill>
              </a:rPr>
              <a:t>Но</a:t>
            </a:r>
            <a:r>
              <a:rPr lang="ru-RU" b="1" dirty="0"/>
              <a:t> пушкинский </a:t>
            </a:r>
            <a:r>
              <a:rPr lang="ru-RU" b="1" dirty="0">
                <a:solidFill>
                  <a:srgbClr val="FF0000"/>
                </a:solidFill>
              </a:rPr>
              <a:t>герой</a:t>
            </a:r>
            <a:r>
              <a:rPr lang="ru-RU" b="1" dirty="0"/>
              <a:t> все же </a:t>
            </a:r>
            <a:r>
              <a:rPr lang="ru-RU" b="1" dirty="0">
                <a:solidFill>
                  <a:srgbClr val="FF0000"/>
                </a:solidFill>
              </a:rPr>
              <a:t>получил тот минимум знаний, который считался обязательным в дворянской среде</a:t>
            </a:r>
            <a:r>
              <a:rPr lang="ru-RU" b="1" dirty="0"/>
              <a:t>. Он “знал довольно по-латыни, чтоб эпиграфы разбирать”, помнил “дней минувших анекдоты от Ромула до наших дней”, имел представление о политэкономии Адама Смита. </a:t>
            </a:r>
            <a:r>
              <a:rPr lang="ru-RU" b="1" dirty="0">
                <a:solidFill>
                  <a:srgbClr val="FF0000"/>
                </a:solidFill>
              </a:rPr>
              <a:t>В глазах общества </a:t>
            </a:r>
            <a:r>
              <a:rPr lang="ru-RU" b="1" dirty="0"/>
              <a:t>он </a:t>
            </a:r>
            <a:r>
              <a:rPr lang="ru-RU" b="1" dirty="0">
                <a:solidFill>
                  <a:srgbClr val="FF0000"/>
                </a:solidFill>
              </a:rPr>
              <a:t>был блестящим представителем молодежи </a:t>
            </a:r>
            <a:r>
              <a:rPr lang="ru-RU" b="1" dirty="0"/>
              <a:t>своего времени, и </a:t>
            </a:r>
            <a:r>
              <a:rPr lang="ru-RU" b="1" dirty="0" smtClean="0"/>
              <a:t> </a:t>
            </a:r>
            <a:r>
              <a:rPr lang="ru-RU" b="1" dirty="0"/>
              <a:t>это </a:t>
            </a:r>
            <a:r>
              <a:rPr lang="ru-RU" b="1" dirty="0" smtClean="0">
                <a:solidFill>
                  <a:srgbClr val="FF0000"/>
                </a:solidFill>
              </a:rPr>
              <a:t>, все благодаря  изящным, манера безупречному французскому языку, </a:t>
            </a:r>
            <a:r>
              <a:rPr lang="ru-RU" b="1" dirty="0">
                <a:solidFill>
                  <a:srgbClr val="FF0000"/>
                </a:solidFill>
              </a:rPr>
              <a:t>остроумию и искусству поддерживать разговор</a:t>
            </a:r>
            <a:r>
              <a:rPr lang="ru-RU" b="1" dirty="0"/>
              <a:t>. Он вел типичный для молодежи того времени образ жизни: посещал балы, театры, рестораны. </a:t>
            </a:r>
            <a:r>
              <a:rPr lang="ru-RU" b="1" dirty="0">
                <a:solidFill>
                  <a:srgbClr val="FF0000"/>
                </a:solidFill>
              </a:rPr>
              <a:t>Богатство, роскошь, наслаждение </a:t>
            </a:r>
            <a:r>
              <a:rPr lang="ru-RU" b="1" dirty="0"/>
              <a:t>жизнью, </a:t>
            </a:r>
            <a:r>
              <a:rPr lang="ru-RU" b="1" dirty="0">
                <a:solidFill>
                  <a:srgbClr val="FF0000"/>
                </a:solidFill>
              </a:rPr>
              <a:t>успех</a:t>
            </a:r>
            <a:r>
              <a:rPr lang="ru-RU" b="1" dirty="0"/>
              <a:t> в свете и </a:t>
            </a:r>
            <a:r>
              <a:rPr lang="ru-RU" b="1" dirty="0">
                <a:solidFill>
                  <a:srgbClr val="FF0000"/>
                </a:solidFill>
              </a:rPr>
              <a:t>у женщин </a:t>
            </a:r>
            <a:r>
              <a:rPr lang="ru-RU" b="1" dirty="0"/>
              <a:t>— вот что </a:t>
            </a:r>
            <a:r>
              <a:rPr lang="ru-RU" b="1" dirty="0">
                <a:solidFill>
                  <a:srgbClr val="FF0000"/>
                </a:solidFill>
              </a:rPr>
              <a:t>привлекало главного героя</a:t>
            </a:r>
            <a:r>
              <a:rPr lang="ru-RU" b="1" dirty="0"/>
              <a:t> романа. </a:t>
            </a:r>
            <a:br>
              <a:rPr lang="ru-RU" b="1" dirty="0"/>
            </a:br>
            <a:r>
              <a:rPr lang="ru-RU" b="1" dirty="0"/>
              <a:t>Но светские развлечения ужасно надоели Онегину, который уже “давно зевал средь модных и старинных зал”. Ему скучно и на балах, и в театре: “...Отворотился— и зевнул, и молвил: "Всех пора на смену; балеты долго я терпел, но и </a:t>
            </a:r>
            <a:r>
              <a:rPr lang="ru-RU" b="1" dirty="0" err="1"/>
              <a:t>Дидло</a:t>
            </a:r>
            <a:r>
              <a:rPr lang="ru-RU" b="1" dirty="0"/>
              <a:t> мне надоел"”. Это и неудивительно — на светскую жизнь у героя романа ушло около восьми лет. Но он был умен и стоял значительно выше типичных представителей светского общества. Поэтому </a:t>
            </a:r>
            <a:r>
              <a:rPr lang="ru-RU" b="1" dirty="0">
                <a:solidFill>
                  <a:srgbClr val="FF0000"/>
                </a:solidFill>
              </a:rPr>
              <a:t>со временем Онегин почувствовал отвращение к пустой праздной жизни</a:t>
            </a:r>
            <a:r>
              <a:rPr lang="ru-RU" b="1" dirty="0"/>
              <a:t>. “Резкий, охлажденный ум” и пресыщение удовольствиями заставили Онегина разочароваться, “русская хандра им овладела”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68748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buFont typeface="Arial" pitchFamily="34" charset="0"/>
              <a:buNone/>
            </a:pPr>
            <a:r>
              <a:rPr lang="ru-RU" b="1" dirty="0"/>
              <a:t>        На протяжении романа образ Онегина кардинально меняется. В конце повествования это уже не тот повеса, который, устав от пиров и балов, все критикует. Евгений узнал жизнь настоящую, а не карнавал. Он научился подчиняться обстоятельствам, а не игнорировать их. Глубокие и искренние переживания делают героя богаче духовно. Наблюдательный человек и тонкий психолог, Онегин при первой же мимолетной встрече оценил Татьяну. Но обстоятельства, его эгоизм и покорность традициям того общества, которое он презирает, разлучают их. Встретившись безнадежно поздно, герои понимают, что «счастье было так возможно», но они сами его упустили. Онегин поступил с героиней благородно, но недальновидно. Ему и в голову не могло прийти, что через несколько лет он будет умирать от любви к этой «простушке», «сельской девочке». Да, такова его судьба. Он везде лишний, страдающий сильно и от души от своей ненужности:</a:t>
            </a:r>
          </a:p>
          <a:p>
            <a:pPr>
              <a:buFont typeface="Arial" pitchFamily="34" charset="0"/>
              <a:buNone/>
            </a:pPr>
            <a:endParaRPr lang="ru-RU" b="1" dirty="0"/>
          </a:p>
          <a:p>
            <a:pPr>
              <a:buFont typeface="Arial" pitchFamily="34" charset="0"/>
              <a:buNone/>
            </a:pPr>
            <a:r>
              <a:rPr lang="ru-RU" b="1" i="1" dirty="0"/>
              <a:t>И мыслит, грустью отуманен:</a:t>
            </a:r>
          </a:p>
          <a:p>
            <a:pPr>
              <a:buFont typeface="Arial" pitchFamily="34" charset="0"/>
              <a:buNone/>
            </a:pPr>
            <a:endParaRPr lang="ru-RU" b="1" i="1" dirty="0"/>
          </a:p>
          <a:p>
            <a:pPr>
              <a:buFont typeface="Arial" pitchFamily="34" charset="0"/>
              <a:buNone/>
            </a:pPr>
            <a:r>
              <a:rPr lang="ru-RU" b="1" i="1" dirty="0"/>
              <a:t>Зачем я пулей в грудь не ранен?</a:t>
            </a:r>
          </a:p>
          <a:p>
            <a:pPr>
              <a:buFont typeface="Arial" pitchFamily="34" charset="0"/>
              <a:buNone/>
            </a:pPr>
            <a:endParaRPr lang="ru-RU" b="1" i="1" dirty="0"/>
          </a:p>
          <a:p>
            <a:pPr>
              <a:buFont typeface="Arial" pitchFamily="34" charset="0"/>
              <a:buNone/>
            </a:pPr>
            <a:r>
              <a:rPr lang="ru-RU" b="1" i="1" dirty="0"/>
              <a:t>Зачем не хилый я старик,</a:t>
            </a:r>
          </a:p>
          <a:p>
            <a:pPr>
              <a:buFont typeface="Arial" pitchFamily="34" charset="0"/>
              <a:buNone/>
            </a:pPr>
            <a:endParaRPr lang="ru-RU" b="1" i="1" dirty="0"/>
          </a:p>
          <a:p>
            <a:pPr>
              <a:buFont typeface="Arial" pitchFamily="34" charset="0"/>
              <a:buNone/>
            </a:pPr>
            <a:r>
              <a:rPr lang="ru-RU" b="1" i="1" dirty="0"/>
              <a:t>Как тот самый бедный откупщик?</a:t>
            </a:r>
          </a:p>
          <a:p>
            <a:pPr>
              <a:buFont typeface="Arial" pitchFamily="34" charset="0"/>
              <a:buNone/>
            </a:pPr>
            <a:endParaRPr lang="ru-RU" b="1" i="1" dirty="0"/>
          </a:p>
          <a:p>
            <a:pPr>
              <a:buFont typeface="Arial" pitchFamily="34" charset="0"/>
              <a:buNone/>
            </a:pPr>
            <a:r>
              <a:rPr lang="ru-RU" b="1" i="1" dirty="0"/>
              <a:t>Я молод, жизнь во мне крепка;</a:t>
            </a:r>
          </a:p>
          <a:p>
            <a:endParaRPr lang="ru-RU" b="1" dirty="0"/>
          </a:p>
          <a:p>
            <a:endParaRPr lang="ru-RU" b="1" dirty="0"/>
          </a:p>
        </p:txBody>
      </p:sp>
      <p:pic>
        <p:nvPicPr>
          <p:cNvPr id="4" name="imgb" descr="47684027_1250644182_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3284984"/>
            <a:ext cx="4572000" cy="357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>
              <a:buFont typeface="Arial" pitchFamily="34" charset="0"/>
              <a:buNone/>
            </a:pPr>
            <a:r>
              <a:rPr lang="en-US" b="1" dirty="0"/>
              <a:t>     </a:t>
            </a:r>
            <a:r>
              <a:rPr lang="ru-RU" b="1" dirty="0"/>
              <a:t>  </a:t>
            </a:r>
            <a:r>
              <a:rPr lang="ru-RU" b="1" dirty="0">
                <a:solidFill>
                  <a:srgbClr val="FF0000"/>
                </a:solidFill>
              </a:rPr>
              <a:t>  </a:t>
            </a:r>
            <a:r>
              <a:rPr lang="ru-RU" sz="4500" b="1" dirty="0">
                <a:solidFill>
                  <a:srgbClr val="FF0000"/>
                </a:solidFill>
              </a:rPr>
              <a:t>Ярко раскрывается</a:t>
            </a:r>
            <a:r>
              <a:rPr lang="ru-RU" sz="4500" b="1" dirty="0"/>
              <a:t> сложность и </a:t>
            </a:r>
            <a:r>
              <a:rPr lang="ru-RU" sz="4500" b="1" dirty="0">
                <a:solidFill>
                  <a:srgbClr val="FF0000"/>
                </a:solidFill>
              </a:rPr>
              <a:t>противоречивость характера </a:t>
            </a:r>
            <a:r>
              <a:rPr lang="ru-RU" sz="4500" b="1" dirty="0" smtClean="0"/>
              <a:t>пушкинского </a:t>
            </a:r>
            <a:r>
              <a:rPr lang="ru-RU" sz="4500" b="1" dirty="0">
                <a:solidFill>
                  <a:srgbClr val="FF0000"/>
                </a:solidFill>
              </a:rPr>
              <a:t>героя</a:t>
            </a:r>
            <a:r>
              <a:rPr lang="ru-RU" sz="4500" b="1" dirty="0"/>
              <a:t> </a:t>
            </a:r>
            <a:r>
              <a:rPr lang="ru-RU" sz="4500" b="1" dirty="0">
                <a:solidFill>
                  <a:srgbClr val="FF0000"/>
                </a:solidFill>
              </a:rPr>
              <a:t>в</a:t>
            </a:r>
            <a:r>
              <a:rPr lang="ru-RU" sz="4500" b="1" dirty="0"/>
              <a:t> </a:t>
            </a:r>
            <a:r>
              <a:rPr lang="ru-RU" sz="4500" b="1" dirty="0">
                <a:solidFill>
                  <a:srgbClr val="FF0000"/>
                </a:solidFill>
              </a:rPr>
              <a:t>его взаимоотношениях с Татьяной</a:t>
            </a:r>
            <a:r>
              <a:rPr lang="ru-RU" sz="4500" b="1" dirty="0"/>
              <a:t>, дочерью провинциального помещика Ларина. </a:t>
            </a:r>
            <a:br>
              <a:rPr lang="ru-RU" sz="4500" b="1" dirty="0"/>
            </a:br>
            <a:r>
              <a:rPr lang="ru-RU" sz="4500" b="1" dirty="0">
                <a:solidFill>
                  <a:srgbClr val="FF0000"/>
                </a:solidFill>
              </a:rPr>
              <a:t>В</a:t>
            </a:r>
            <a:r>
              <a:rPr lang="ru-RU" sz="4500" b="1" dirty="0"/>
              <a:t> новом </a:t>
            </a:r>
            <a:r>
              <a:rPr lang="ru-RU" sz="4500" b="1" dirty="0">
                <a:solidFill>
                  <a:srgbClr val="FF0000"/>
                </a:solidFill>
              </a:rPr>
              <a:t>соседе девушка увидела </a:t>
            </a:r>
            <a:r>
              <a:rPr lang="ru-RU" sz="4500" b="1" dirty="0"/>
              <a:t>тот </a:t>
            </a:r>
            <a:r>
              <a:rPr lang="ru-RU" sz="4500" b="1" dirty="0">
                <a:solidFill>
                  <a:srgbClr val="FF0000"/>
                </a:solidFill>
              </a:rPr>
              <a:t>идеал</a:t>
            </a:r>
            <a:r>
              <a:rPr lang="ru-RU" sz="4500" b="1" dirty="0"/>
              <a:t>, который давно уже сложился у нее под влиянием книг</a:t>
            </a:r>
            <a:r>
              <a:rPr lang="ru-RU" sz="4500" b="1" dirty="0">
                <a:solidFill>
                  <a:srgbClr val="FF0000"/>
                </a:solidFill>
              </a:rPr>
              <a:t>. Скучающий, разочарованный дворянин </a:t>
            </a:r>
            <a:r>
              <a:rPr lang="ru-RU" sz="4500" b="1" dirty="0"/>
              <a:t>ей </a:t>
            </a:r>
            <a:r>
              <a:rPr lang="ru-RU" sz="4500" b="1" dirty="0">
                <a:solidFill>
                  <a:srgbClr val="FF0000"/>
                </a:solidFill>
              </a:rPr>
              <a:t>кажется романтическим </a:t>
            </a:r>
            <a:r>
              <a:rPr lang="ru-RU" sz="4500" b="1" dirty="0"/>
              <a:t>героем, </a:t>
            </a:r>
            <a:r>
              <a:rPr lang="ru-RU" sz="4500" b="1" dirty="0">
                <a:solidFill>
                  <a:srgbClr val="FF0000"/>
                </a:solidFill>
              </a:rPr>
              <a:t>он не похож на других </a:t>
            </a:r>
            <a:r>
              <a:rPr lang="ru-RU" sz="4500" b="1" dirty="0"/>
              <a:t>помещиков. “Весь внутренний мир Татьяны заключался в жажде любви”, — пишет В. Г. Белинский о состоянии девушки, предоставленной целыми днями своим тайным мечтаниям:</a:t>
            </a:r>
            <a:br>
              <a:rPr lang="ru-RU" sz="4500" b="1" dirty="0"/>
            </a:br>
            <a:r>
              <a:rPr lang="ru-RU" sz="4500" b="1" dirty="0"/>
              <a:t/>
            </a:r>
            <a:br>
              <a:rPr lang="ru-RU" sz="4500" b="1" dirty="0"/>
            </a:br>
            <a:r>
              <a:rPr lang="ru-RU" sz="4500" b="1" dirty="0"/>
              <a:t>    </a:t>
            </a:r>
            <a:r>
              <a:rPr lang="ru-RU" sz="4500" b="1" i="1" dirty="0"/>
              <a:t>Давно ее воображенье, </a:t>
            </a:r>
            <a:br>
              <a:rPr lang="ru-RU" sz="4500" b="1" i="1" dirty="0"/>
            </a:br>
            <a:r>
              <a:rPr lang="ru-RU" sz="4500" b="1" i="1" dirty="0"/>
              <a:t>    Сгорая негой и тоской, </a:t>
            </a:r>
            <a:br>
              <a:rPr lang="ru-RU" sz="4500" b="1" i="1" dirty="0"/>
            </a:br>
            <a:r>
              <a:rPr lang="ru-RU" sz="4500" b="1" i="1" dirty="0"/>
              <a:t>    Алкало пищи роковой; </a:t>
            </a:r>
            <a:br>
              <a:rPr lang="ru-RU" sz="4500" b="1" i="1" dirty="0"/>
            </a:br>
            <a:r>
              <a:rPr lang="ru-RU" sz="4500" b="1" i="1" dirty="0"/>
              <a:t>    Давно сердечное томленье </a:t>
            </a:r>
            <a:br>
              <a:rPr lang="ru-RU" sz="4500" b="1" i="1" dirty="0"/>
            </a:br>
            <a:r>
              <a:rPr lang="ru-RU" sz="4500" b="1" i="1" dirty="0"/>
              <a:t>    Теснило ей младую грудь; </a:t>
            </a:r>
            <a:br>
              <a:rPr lang="ru-RU" sz="4500" b="1" i="1" dirty="0"/>
            </a:br>
            <a:r>
              <a:rPr lang="ru-RU" sz="4500" b="1" i="1" dirty="0"/>
              <a:t>    Душа ждала... кого-нибудь </a:t>
            </a:r>
            <a:br>
              <a:rPr lang="ru-RU" sz="4500" b="1" i="1" dirty="0"/>
            </a:br>
            <a:r>
              <a:rPr lang="ru-RU" sz="4500" b="1" i="1" dirty="0"/>
              <a:t>    И дождалась... Открылись очи; </a:t>
            </a:r>
            <a:br>
              <a:rPr lang="ru-RU" sz="4500" b="1" i="1" dirty="0"/>
            </a:br>
            <a:r>
              <a:rPr lang="ru-RU" sz="4500" b="1" i="1" dirty="0"/>
              <a:t>    Она сказала: это он!</a:t>
            </a:r>
            <a:br>
              <a:rPr lang="ru-RU" sz="4500" b="1" i="1" dirty="0"/>
            </a:br>
            <a:r>
              <a:rPr lang="ru-RU" sz="4500" b="1" i="1" dirty="0"/>
              <a:t/>
            </a:r>
            <a:br>
              <a:rPr lang="ru-RU" sz="4500" b="1" i="1" dirty="0"/>
            </a:br>
            <a:r>
              <a:rPr lang="ru-RU" sz="4500" b="1" i="1" dirty="0"/>
              <a:t>    В душе Онегина проснулось все </a:t>
            </a:r>
            <a:r>
              <a:rPr lang="ru-RU" sz="4500" b="1" i="1" dirty="0" smtClean="0"/>
              <a:t>лучшее,</a:t>
            </a:r>
          </a:p>
          <a:p>
            <a:pPr>
              <a:buFont typeface="Arial" pitchFamily="34" charset="0"/>
              <a:buNone/>
            </a:pPr>
            <a:r>
              <a:rPr lang="ru-RU" sz="4500" b="1" i="1" dirty="0"/>
              <a:t> </a:t>
            </a:r>
            <a:r>
              <a:rPr lang="ru-RU" sz="4500" b="1" i="1" dirty="0" smtClean="0"/>
              <a:t>          чистое</a:t>
            </a:r>
            <a:r>
              <a:rPr lang="ru-RU" sz="4500" b="1" i="1" dirty="0"/>
              <a:t>, светлое:</a:t>
            </a:r>
            <a:br>
              <a:rPr lang="ru-RU" sz="4500" b="1" i="1" dirty="0"/>
            </a:br>
            <a:r>
              <a:rPr lang="ru-RU" sz="4500" b="1" i="1" dirty="0"/>
              <a:t/>
            </a:r>
            <a:br>
              <a:rPr lang="ru-RU" sz="4500" b="1" i="1" dirty="0"/>
            </a:br>
            <a:r>
              <a:rPr lang="ru-RU" sz="4500" b="1" i="1" dirty="0"/>
              <a:t>    Мне ваша искренность мила, </a:t>
            </a:r>
            <a:br>
              <a:rPr lang="ru-RU" sz="4500" b="1" i="1" dirty="0"/>
            </a:br>
            <a:r>
              <a:rPr lang="ru-RU" sz="4500" b="1" i="1" dirty="0"/>
              <a:t>     Она в волненье привела </a:t>
            </a:r>
            <a:br>
              <a:rPr lang="ru-RU" sz="4500" b="1" i="1" dirty="0"/>
            </a:br>
            <a:r>
              <a:rPr lang="ru-RU" sz="4500" b="1" i="1" dirty="0"/>
              <a:t>    Давно умолкнувшие чувства.</a:t>
            </a:r>
          </a:p>
        </p:txBody>
      </p:sp>
      <p:pic>
        <p:nvPicPr>
          <p:cNvPr id="4" name="Рисунок 3" descr="6951_origina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2276872"/>
            <a:ext cx="3657148" cy="38667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01426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8238" y="260648"/>
            <a:ext cx="3795762" cy="316835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4829180" cy="5411807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buFont typeface="Arial" pitchFamily="34" charset="0"/>
              <a:buNone/>
            </a:pPr>
            <a:r>
              <a:rPr lang="en-US" b="1" dirty="0"/>
              <a:t>    </a:t>
            </a:r>
            <a:r>
              <a:rPr lang="ru-RU" b="1" dirty="0"/>
              <a:t>Пушкин изображает в лице Онегина, конечно, эгоиста, но не самодовольного, а «страдающего». Он слишком умен, чтобы быть довольным жизнью, собой, окружающими, но и никогда не станет менять себя и мир, чтобы улучшить их. «Тоскующая лень» — вот основная черта и беда его характера. «Упорный труд ему был тошен» — это основная причина, по которой Онегин никогда не изменится настолько, чтобы обрести счастье.</a:t>
            </a:r>
          </a:p>
        </p:txBody>
      </p:sp>
      <p:pic>
        <p:nvPicPr>
          <p:cNvPr id="6" name="Рисунок 5" descr="image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514725"/>
            <a:ext cx="3851920" cy="3343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buFont typeface="Arial" pitchFamily="34" charset="0"/>
              <a:buNone/>
            </a:pPr>
            <a:r>
              <a:rPr lang="en-US" b="1" dirty="0"/>
              <a:t>    </a:t>
            </a:r>
            <a:r>
              <a:rPr lang="ru-RU" b="1" dirty="0"/>
              <a:t>  </a:t>
            </a:r>
            <a:r>
              <a:rPr lang="ru-RU" b="1" dirty="0">
                <a:solidFill>
                  <a:srgbClr val="FF0000"/>
                </a:solidFill>
              </a:rPr>
              <a:t>В</a:t>
            </a:r>
            <a:r>
              <a:rPr lang="ru-RU" b="1" dirty="0"/>
              <a:t> пушкинском </a:t>
            </a:r>
            <a:r>
              <a:rPr lang="ru-RU" b="1" dirty="0">
                <a:solidFill>
                  <a:srgbClr val="FF0000"/>
                </a:solidFill>
              </a:rPr>
              <a:t>герое есть </a:t>
            </a:r>
            <a:r>
              <a:rPr lang="ru-RU" b="1" dirty="0"/>
              <a:t>такое качество, как “</a:t>
            </a:r>
            <a:r>
              <a:rPr lang="ru-RU" b="1" dirty="0">
                <a:solidFill>
                  <a:srgbClr val="FF0000"/>
                </a:solidFill>
              </a:rPr>
              <a:t>души прямое благородство</a:t>
            </a:r>
            <a:r>
              <a:rPr lang="ru-RU" b="1" dirty="0"/>
              <a:t>”. </a:t>
            </a:r>
            <a:r>
              <a:rPr lang="ru-RU" b="1" dirty="0">
                <a:solidFill>
                  <a:srgbClr val="FF0000"/>
                </a:solidFill>
              </a:rPr>
              <a:t>Он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искренне привязывается к Ленскому</a:t>
            </a:r>
            <a:r>
              <a:rPr lang="ru-RU" b="1" dirty="0"/>
              <a:t>. </a:t>
            </a:r>
            <a:r>
              <a:rPr lang="ru-RU" b="1" dirty="0">
                <a:solidFill>
                  <a:srgbClr val="FF0000"/>
                </a:solidFill>
              </a:rPr>
              <a:t>Онегин и Ленский выделялись</a:t>
            </a:r>
            <a:r>
              <a:rPr lang="ru-RU" b="1" dirty="0"/>
              <a:t> из своей среды </a:t>
            </a:r>
            <a:r>
              <a:rPr lang="ru-RU" b="1" dirty="0">
                <a:solidFill>
                  <a:srgbClr val="FF0000"/>
                </a:solidFill>
              </a:rPr>
              <a:t>высоким интеллектом и пренебрежительным отношением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к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прозаическому быту </a:t>
            </a:r>
            <a:r>
              <a:rPr lang="ru-RU" b="1" dirty="0"/>
              <a:t>соседей-помещиков. </a:t>
            </a:r>
            <a:r>
              <a:rPr lang="ru-RU" b="1" dirty="0">
                <a:solidFill>
                  <a:srgbClr val="FF0000"/>
                </a:solidFill>
              </a:rPr>
              <a:t>Однако</a:t>
            </a:r>
            <a:r>
              <a:rPr lang="ru-RU" b="1" dirty="0"/>
              <a:t> они </a:t>
            </a:r>
            <a:r>
              <a:rPr lang="ru-RU" b="1" dirty="0">
                <a:solidFill>
                  <a:srgbClr val="FF0000"/>
                </a:solidFill>
              </a:rPr>
              <a:t>были совершенно противоположными по характеру </a:t>
            </a:r>
            <a:r>
              <a:rPr lang="ru-RU" b="1" dirty="0"/>
              <a:t>людьми. </a:t>
            </a:r>
            <a:r>
              <a:rPr lang="ru-RU" b="1" dirty="0">
                <a:solidFill>
                  <a:srgbClr val="FF0000"/>
                </a:solidFill>
              </a:rPr>
              <a:t>Один был холодным</a:t>
            </a:r>
            <a:r>
              <a:rPr lang="ru-RU" b="1" dirty="0"/>
              <a:t> разочарованным </a:t>
            </a:r>
            <a:r>
              <a:rPr lang="ru-RU" b="1" dirty="0">
                <a:solidFill>
                  <a:srgbClr val="FF0000"/>
                </a:solidFill>
              </a:rPr>
              <a:t>скептиком</a:t>
            </a:r>
            <a:r>
              <a:rPr lang="ru-RU" b="1" dirty="0"/>
              <a:t>, </a:t>
            </a:r>
            <a:r>
              <a:rPr lang="ru-RU" b="1" dirty="0">
                <a:solidFill>
                  <a:srgbClr val="FF0000"/>
                </a:solidFill>
              </a:rPr>
              <a:t>другой</a:t>
            </a:r>
            <a:r>
              <a:rPr lang="ru-RU" b="1" dirty="0"/>
              <a:t> — восторженным </a:t>
            </a:r>
            <a:r>
              <a:rPr lang="ru-RU" b="1" dirty="0">
                <a:solidFill>
                  <a:srgbClr val="FF0000"/>
                </a:solidFill>
              </a:rPr>
              <a:t>романтиком, идеалистом</a:t>
            </a:r>
            <a:r>
              <a:rPr lang="ru-RU" b="1" dirty="0"/>
              <a:t>.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    </a:t>
            </a:r>
            <a:r>
              <a:rPr lang="ru-RU" b="1" i="1" dirty="0"/>
              <a:t>Они сойтись. </a:t>
            </a:r>
            <a:br>
              <a:rPr lang="ru-RU" b="1" i="1" dirty="0"/>
            </a:br>
            <a:r>
              <a:rPr lang="ru-RU" b="1" i="1" dirty="0"/>
              <a:t>    Волна и камень, </a:t>
            </a:r>
            <a:br>
              <a:rPr lang="ru-RU" b="1" i="1" dirty="0"/>
            </a:br>
            <a:r>
              <a:rPr lang="ru-RU" b="1" i="1" dirty="0"/>
              <a:t>    Стихи и проза, лед и пламень...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525963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Font typeface="Arial" pitchFamily="34" charset="0"/>
              <a:buNone/>
            </a:pPr>
            <a:r>
              <a:rPr lang="en-US" b="1" dirty="0"/>
              <a:t>      </a:t>
            </a:r>
            <a:r>
              <a:rPr lang="ru-RU" b="1" dirty="0"/>
              <a:t>По ходу романа мы наблюдаем «эволюцию» Героя. Мы видим, что Евгений  изменился, вырос и стал рядом с Татьяной, его душевный мир открылся ценностям, наполнявшим высоким содержанием мир Татьяны, Но счастье их не- возможно, они поменялись ролями, Татьяна не видит изменений в Онегине, и он вынужден признаться себе «Как я ошибся, как наказан…»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US" b="1" dirty="0"/>
              <a:t>    </a:t>
            </a:r>
            <a:r>
              <a:rPr lang="ru-RU" b="1" dirty="0"/>
              <a:t>А. С. Пушкин критически относится к своему герою. Он видит и беду, и вину Онегина. Поэт обвиняет не только своего героя, но и общество, которое формировало таких людей. Онегина нельзя считать исключением среди дворянской молодежи, это типичный характер для 20-х годов XIX века.</a:t>
            </a:r>
            <a:r>
              <a:rPr lang="en-US" b="1" dirty="0"/>
              <a:t>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l">
              <a:spcBef>
                <a:spcPct val="20000"/>
              </a:spcBef>
              <a:buFont typeface="Arial" pitchFamily="34" charset="0"/>
            </a:pPr>
            <a:r>
              <a:rPr lang="ru-RU" sz="3200" b="1" dirty="0">
                <a:latin typeface="+mn-lt"/>
                <a:ea typeface="+mn-ea"/>
                <a:cs typeface="+mn-cs"/>
              </a:rPr>
              <a:t>Белинский о Евгении Онегине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FF">
              <a:alpha val="38000"/>
            </a:srgbClr>
          </a:solidFill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buFont typeface="Arial" pitchFamily="34" charset="0"/>
              <a:buNone/>
            </a:pPr>
            <a:r>
              <a:rPr lang="en-US" b="1" dirty="0"/>
              <a:t>    </a:t>
            </a:r>
            <a:r>
              <a:rPr lang="ru-RU" b="1" dirty="0"/>
              <a:t>«Большая часть публики совершенно отрицала </a:t>
            </a:r>
            <a:r>
              <a:rPr lang="en-US" b="1" dirty="0"/>
              <a:t>   </a:t>
            </a:r>
            <a:r>
              <a:rPr lang="ru-RU" b="1" dirty="0"/>
              <a:t>в Онегине душу и сердце, видела в нем человека холодного, сухого и эгоиста по натуре. Нельзя ошибочнее и кривее понять человека!.. Светская жизнь не убила в Онегине чувства, а только охолодила к бесплодным страстям и мелочным развлечениям... Онегин не любил расплываться в мечтах, больше чувствовал, нежели говорил, и не всякому открывался. Озлобленный ум есть тоже признак высшей натуры, потому только людьми, но и самим собою». 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721</Words>
  <Application>Microsoft Office PowerPoint</Application>
  <PresentationFormat>Экран (4:3)</PresentationFormat>
  <Paragraphs>29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Александр Сергеевич Пушкин  (26 мая [6 июня] 1799, Москва — 29 января [10 февраля] 1837, Санкт-Петербург)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Белинский о Евгении Онегине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Сергеевич Пушкин</dc:title>
  <dc:creator>Admin</dc:creator>
  <cp:lastModifiedBy>1</cp:lastModifiedBy>
  <cp:revision>17</cp:revision>
  <dcterms:created xsi:type="dcterms:W3CDTF">2012-10-01T12:51:24Z</dcterms:created>
  <dcterms:modified xsi:type="dcterms:W3CDTF">2017-02-13T15:11:14Z</dcterms:modified>
</cp:coreProperties>
</file>